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4" r:id="rId6"/>
    <p:sldId id="259" r:id="rId7"/>
    <p:sldId id="260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amjanovirin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09800"/>
            <a:ext cx="6629400" cy="1894362"/>
          </a:xfrm>
        </p:spPr>
        <p:txBody>
          <a:bodyPr>
            <a:normAutofit/>
          </a:bodyPr>
          <a:lstStyle/>
          <a:p>
            <a:r>
              <a:rPr lang="sr-Cyrl-RS" sz="54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Игра и говор деце до 3 године</a:t>
            </a:r>
            <a:endParaRPr lang="en-US" sz="54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467600" cy="639762"/>
          </a:xfrm>
        </p:spPr>
        <p:txBody>
          <a:bodyPr>
            <a:normAutofit/>
          </a:bodyPr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Од 18–24 месеца</a:t>
            </a:r>
            <a:endParaRPr lang="en-US" sz="32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609600"/>
            <a:ext cx="88392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играчке и предмети који се могу вући, гурати, пењати, прекорачивати;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предмети који се могу смештати и размештати;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материје које се могу сипати и пресипати;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једноставне ствари за облачење и преоблачење;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интерес за бацање и котрљање је све већи;</a:t>
            </a:r>
          </a:p>
          <a:p>
            <a:pPr>
              <a:buNone/>
            </a:pPr>
            <a:endParaRPr lang="sr-Cyrl-RS" sz="3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077200" cy="685800"/>
          </a:xfrm>
        </p:spPr>
        <p:txBody>
          <a:bodyPr>
            <a:normAutofit/>
          </a:bodyPr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Игра и развој говора од 18 до 24 месеца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763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одрасли треба да подстиче дете, да га охрабри, помилује, похвали и умиљатим речима унесе радост у игру;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именовање предмета на сликама; 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разгледање сликовница и објашњавање шта се на сликама налази;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учење једноставних стихова који имају смисла и једноставан склоп гласова;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стварање ситуација које ће подстицати дете да каже нешто.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620000" cy="609600"/>
          </a:xfrm>
        </p:spPr>
        <p:txBody>
          <a:bodyPr>
            <a:normAutofit/>
          </a:bodyPr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Од 24–36 месеци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763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мноштво активности на отвореном и у затвореном простору;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лопте свих величина, возила у која може да стане двоје-троје деце, лутке, играчке које представљају предмете у домаћинству...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средства за игру водом и песком... 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играчке које подстичу развој ситних покрета (фине моторике) и развој говора;</a:t>
            </a:r>
          </a:p>
          <a:p>
            <a:pPr>
              <a:buNone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609600"/>
          </a:xfrm>
        </p:spPr>
        <p:txBody>
          <a:bodyPr>
            <a:normAutofit/>
          </a:bodyPr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Игра и развој говора од 24 до 36 месеци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635752"/>
          </a:xfrm>
        </p:spPr>
        <p:txBody>
          <a:bodyPr/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игре именовања;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игре налога и улога;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игре погађања;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игре допуњавања;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игре парова речи супротних по значењу;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језичке игре саме деце – понављање слогова или гласова; речи које немају значење или чудно звуче</a:t>
            </a:r>
          </a:p>
          <a:p>
            <a:pPr>
              <a:buFontTx/>
              <a:buChar char="-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763000" cy="6169152"/>
          </a:xfrm>
        </p:spPr>
        <p:txBody>
          <a:bodyPr/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разгледање сликовница у којима је испричана нека прича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причање кратких прича и казивање кратких песмица;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гледање кратких филмова и драматизација;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спонтани разговор детета и одраслог о томе шта се догодило, шта су видели;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305800" cy="6245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ЗАДАТАК ЗА </a:t>
            </a:r>
            <a:r>
              <a:rPr lang="sr-Cyrl-R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ВЕЖБЕ</a:t>
            </a:r>
          </a:p>
          <a:p>
            <a:pPr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Сећање на прву играчку</a:t>
            </a:r>
            <a:endParaRPr lang="sr-Cyrl-RS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Која је прва играчка које се сећате (не мора бити играчка у најужем смислу)? Јесте ли развили емотиван однос према њој? Чега се све сећате у вези с том играчком (ко вам је поклонио, на који начин сте се играли, са ким сте се играли, да ли је још увек поседујете – слободно пошаљите и фотографију, ако не – шта се са њом десило...)</a:t>
            </a:r>
          </a:p>
          <a:p>
            <a:pP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Задатак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пошаљите асистенткињи мср Ирини Дамјанов најкасније до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2020. на мејл адресу </a:t>
            </a:r>
            <a:r>
              <a:rPr lang="en-US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damjanovirina@gmail.com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9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Шта је игра?</a:t>
            </a:r>
            <a:endParaRPr lang="en-US" sz="32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763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CS" sz="3200" b="1" smtClean="0">
                <a:latin typeface="Times New Roman" pitchFamily="18" charset="0"/>
                <a:cs typeface="Times New Roman" pitchFamily="18" charset="0"/>
              </a:rPr>
              <a:t>Водећа активност у детињству.</a:t>
            </a:r>
          </a:p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- централно место у предшколској установи</a:t>
            </a:r>
          </a:p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- дете сва своја знања и вештине усваја кроз игру</a:t>
            </a:r>
          </a:p>
          <a:p>
            <a:pPr>
              <a:buNone/>
            </a:pPr>
            <a:endParaRPr lang="sr-Cyrl-CS" sz="105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sz="3200" b="1" smtClean="0">
                <a:latin typeface="Times New Roman" pitchFamily="18" charset="0"/>
                <a:cs typeface="Times New Roman" pitchFamily="18" charset="0"/>
              </a:rPr>
              <a:t>Значај дечје игре</a:t>
            </a:r>
          </a:p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- од Коменског у 17. веку, преко Русоа и Фребла. </a:t>
            </a:r>
          </a:p>
          <a:p>
            <a:pPr>
              <a:buNone/>
            </a:pPr>
            <a:endParaRPr lang="sr-Cyrl-CS" sz="105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763000" cy="6245352"/>
          </a:xfrm>
        </p:spPr>
        <p:txBody>
          <a:bodyPr/>
          <a:lstStyle/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Игра је </a:t>
            </a:r>
            <a:r>
              <a:rPr lang="sr-Cyrl-CS" sz="3200" u="sng" smtClean="0">
                <a:latin typeface="Times New Roman" pitchFamily="18" charset="0"/>
                <a:cs typeface="Times New Roman" pitchFamily="18" charset="0"/>
              </a:rPr>
              <a:t>спонтана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sr-Cyrl-CS" sz="3200" u="sng" smtClean="0">
                <a:latin typeface="Times New Roman" pitchFamily="18" charset="0"/>
                <a:cs typeface="Times New Roman" pitchFamily="18" charset="0"/>
              </a:rPr>
              <a:t>слободна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 активност која произлази из унутрашње потребе детета. </a:t>
            </a:r>
          </a:p>
          <a:p>
            <a:pPr>
              <a:buNone/>
            </a:pPr>
            <a:endParaRPr lang="sr-Cyrl-CS" sz="105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Доприноси </a:t>
            </a:r>
            <a:r>
              <a:rPr lang="sr-Cyrl-CS" sz="3200" u="sng" smtClean="0">
                <a:latin typeface="Times New Roman" pitchFamily="18" charset="0"/>
                <a:cs typeface="Times New Roman" pitchFamily="18" charset="0"/>
              </a:rPr>
              <a:t>развоју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 дечје личности и стицању нових </a:t>
            </a:r>
            <a:r>
              <a:rPr lang="sr-Cyrl-CS" sz="3200" u="sng" smtClean="0">
                <a:latin typeface="Times New Roman" pitchFamily="18" charset="0"/>
                <a:cs typeface="Times New Roman" pitchFamily="18" charset="0"/>
              </a:rPr>
              <a:t>искустава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105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Игра ја најефикаснији пут за стицање </a:t>
            </a:r>
            <a:r>
              <a:rPr lang="sr-Cyrl-CS" sz="3200" u="sng" smtClean="0">
                <a:latin typeface="Times New Roman" pitchFamily="18" charset="0"/>
                <a:cs typeface="Times New Roman" pitchFamily="18" charset="0"/>
              </a:rPr>
              <a:t>новог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 знања и </a:t>
            </a:r>
            <a:r>
              <a:rPr lang="sr-Cyrl-CS" sz="3200" u="sng" smtClean="0">
                <a:latin typeface="Times New Roman" pitchFamily="18" charset="0"/>
                <a:cs typeface="Times New Roman" pitchFamily="18" charset="0"/>
              </a:rPr>
              <a:t>увежбавање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 постојећег.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686800" cy="6321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3200" b="1" smtClean="0">
                <a:latin typeface="Times New Roman" pitchFamily="18" charset="0"/>
                <a:cs typeface="Times New Roman" pitchFamily="18" charset="0"/>
              </a:rPr>
              <a:t>Р. Кајоа (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Caillois</a:t>
            </a:r>
            <a:r>
              <a:rPr lang="sr-Cyrl-CS" sz="3200" b="1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– могуће најсвеобухватнија дефиниција игре:</a:t>
            </a:r>
          </a:p>
          <a:p>
            <a:pPr>
              <a:buNone/>
            </a:pPr>
            <a:r>
              <a:rPr lang="sr-Cyrl-CS" sz="3200" b="1" smtClean="0">
                <a:latin typeface="Times New Roman" pitchFamily="18" charset="0"/>
                <a:cs typeface="Times New Roman" pitchFamily="18" charset="0"/>
              </a:rPr>
              <a:t>добровољна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 - играч ступа у њу својом вољом и придржава се правила према сопственој одлуци; </a:t>
            </a:r>
          </a:p>
          <a:p>
            <a:pPr>
              <a:buNone/>
            </a:pPr>
            <a:r>
              <a:rPr lang="sr-Cyrl-CS" sz="3200" b="1" smtClean="0">
                <a:latin typeface="Times New Roman" pitchFamily="18" charset="0"/>
                <a:cs typeface="Times New Roman" pitchFamily="18" charset="0"/>
              </a:rPr>
              <a:t>слободна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 -  не робује хитним потребама, чврсто одређеним циљевима, претњама које долазе из средине, нарочито од ризика од неуспеха; </a:t>
            </a:r>
          </a:p>
          <a:p>
            <a:pPr>
              <a:buNone/>
            </a:pPr>
            <a:r>
              <a:rPr lang="sr-Cyrl-CS" sz="3200" b="1" smtClean="0">
                <a:latin typeface="Times New Roman" pitchFamily="18" charset="0"/>
                <a:cs typeface="Times New Roman" pitchFamily="18" charset="0"/>
              </a:rPr>
              <a:t>издвојена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 - ограничена просторно и временски;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763000" cy="6321552"/>
          </a:xfrm>
        </p:spPr>
        <p:txBody>
          <a:bodyPr/>
          <a:lstStyle/>
          <a:p>
            <a:pPr>
              <a:buNone/>
            </a:pPr>
            <a:r>
              <a:rPr lang="sr-Cyrl-CS" sz="3200" b="1" smtClean="0">
                <a:latin typeface="Times New Roman" pitchFamily="18" charset="0"/>
                <a:cs typeface="Times New Roman" pitchFamily="18" charset="0"/>
              </a:rPr>
              <a:t>неизвесна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 - истражује, замењује, обрађује и проналази небројене могућности поступања које пружају ствари и збивања; </a:t>
            </a:r>
          </a:p>
          <a:p>
            <a:pPr>
              <a:buNone/>
            </a:pPr>
            <a:r>
              <a:rPr lang="sr-Cyrl-CS" sz="3200" b="1" smtClean="0">
                <a:latin typeface="Times New Roman" pitchFamily="18" charset="0"/>
                <a:cs typeface="Times New Roman" pitchFamily="18" charset="0"/>
              </a:rPr>
              <a:t>непродуктивна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 - ослобођена тежње и потребе да ствара добра и богатства као рад и уметност; </a:t>
            </a:r>
          </a:p>
          <a:p>
            <a:pPr>
              <a:buNone/>
            </a:pPr>
            <a:r>
              <a:rPr lang="sr-Cyrl-CS" sz="3200" b="1" smtClean="0">
                <a:latin typeface="Times New Roman" pitchFamily="18" charset="0"/>
                <a:cs typeface="Times New Roman" pitchFamily="18" charset="0"/>
              </a:rPr>
              <a:t>прописана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 - уводи нову, једино важећу законитост за дати тренутак; </a:t>
            </a:r>
          </a:p>
          <a:p>
            <a:pPr>
              <a:buNone/>
            </a:pPr>
            <a:r>
              <a:rPr lang="sr-Cyrl-CS" sz="3200" b="1" smtClean="0">
                <a:latin typeface="Times New Roman" pitchFamily="18" charset="0"/>
                <a:cs typeface="Times New Roman" pitchFamily="18" charset="0"/>
              </a:rPr>
              <a:t>фиктивна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 је у односу на текући живот.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5344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Фактори који утичу на игру:</a:t>
            </a:r>
          </a:p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- здравствено стање,</a:t>
            </a:r>
          </a:p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- моторни развој (утиче на избор игара), </a:t>
            </a:r>
          </a:p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- интелигенција (утиче на број и разноврсност игара), </a:t>
            </a:r>
          </a:p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- пол (друштвена условљеност утиче на одабир игара),</a:t>
            </a:r>
          </a:p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- годишња доба, </a:t>
            </a:r>
          </a:p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- традиција (игре које се уче од одраслих).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6245352"/>
          </a:xfrm>
        </p:spPr>
        <p:txBody>
          <a:bodyPr/>
          <a:lstStyle/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С обзиром на узраст, игре имају различите садржаје и организацију. </a:t>
            </a:r>
          </a:p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Деца </a:t>
            </a:r>
            <a:r>
              <a:rPr lang="sr-Cyrl-CS" sz="3200" u="sng" smtClean="0">
                <a:latin typeface="Times New Roman" pitchFamily="18" charset="0"/>
                <a:cs typeface="Times New Roman" pitchFamily="18" charset="0"/>
              </a:rPr>
              <a:t>млађег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 узраста играју се сама или у групи, игра не траје дуго и правила су једноставна. </a:t>
            </a:r>
          </a:p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CS" sz="3200" u="sng" smtClean="0">
                <a:latin typeface="Times New Roman" pitchFamily="18" charset="0"/>
                <a:cs typeface="Times New Roman" pitchFamily="18" charset="0"/>
              </a:rPr>
              <a:t>средњем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 узрасту игре постају сложеније, захтеви су већи и лутке постају значајан део игре. </a:t>
            </a:r>
          </a:p>
          <a:p>
            <a:pPr>
              <a:buNone/>
            </a:pP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CS" sz="3200" u="sng" smtClean="0">
                <a:latin typeface="Times New Roman" pitchFamily="18" charset="0"/>
                <a:cs typeface="Times New Roman" pitchFamily="18" charset="0"/>
              </a:rPr>
              <a:t>старијем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 узрасту деца схватају сложеније игре и показују самосталност у одабиру материјала, формирања правила, а као значајан фактор јавља се развијен такмичарски дух.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467600" cy="685800"/>
          </a:xfrm>
        </p:spPr>
        <p:txBody>
          <a:bodyPr>
            <a:normAutofit/>
          </a:bodyPr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До 18 месеци</a:t>
            </a:r>
            <a:endParaRPr lang="en-US" sz="32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763000" cy="5864352"/>
          </a:xfrm>
        </p:spPr>
        <p:txBody>
          <a:bodyPr/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Интересовање за предмете и играчке је велико: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још од првих месеци дете се игра сопственим рукама;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игру обогатити предметима свакодневне употребе;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развијен је посебан интерес за механичке играчке;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игра предметима и играчкам је усмерена ка остваривању неког циља.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467600" cy="639762"/>
          </a:xfrm>
        </p:spPr>
        <p:txBody>
          <a:bodyPr>
            <a:normAutofit/>
          </a:bodyPr>
          <a:lstStyle/>
          <a:p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Игра и развој говора до 18 месеци</a:t>
            </a:r>
            <a:endParaRPr lang="en-US" sz="32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839200" cy="5711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одрасли објашњава детету шта ради и подстиче га да и оно то уради;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игра лоптом у коју је укључен и одрасли који објашњава шта ради;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активнија игра прстима почиње око 10 месеци, до тада се игра примењијеу виду масаже шаке и прстију уз изговарање нежних речи и певање.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</TotalTime>
  <Words>812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Игра и говор деце до 3 године</vt:lpstr>
      <vt:lpstr>Шта је игра?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 18 месеци</vt:lpstr>
      <vt:lpstr>Игра и развој говора до 18 месеци</vt:lpstr>
      <vt:lpstr>Од 18–24 месеца</vt:lpstr>
      <vt:lpstr>Игра и развој говора од 18 до 24 месеца</vt:lpstr>
      <vt:lpstr>Од 24–36 месеци</vt:lpstr>
      <vt:lpstr>Игра и развој говора од 24 до 36 месеци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и говор деце до 3 године</dc:title>
  <dc:creator>Milena</dc:creator>
  <cp:lastModifiedBy>Milena</cp:lastModifiedBy>
  <cp:revision>19</cp:revision>
  <dcterms:created xsi:type="dcterms:W3CDTF">2006-08-16T00:00:00Z</dcterms:created>
  <dcterms:modified xsi:type="dcterms:W3CDTF">2020-03-25T16:47:28Z</dcterms:modified>
</cp:coreProperties>
</file>